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20" d="100"/>
          <a:sy n="120" d="100"/>
        </p:scale>
        <p:origin x="470" y="6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0.00</c:formatCode>
                <c:ptCount val="3"/>
                <c:pt idx="0" formatCode="General">
                  <c:v>0.12</c:v>
                </c:pt>
                <c:pt idx="1">
                  <c:v>0.1</c:v>
                </c:pt>
                <c:pt idx="2">
                  <c:v>0.12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28873600"/>
        <c:axId val="128875136"/>
      </c:lineChart>
      <c:catAx>
        <c:axId val="128873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8875136"/>
        <c:crosses val="autoZero"/>
        <c:auto val="1"/>
        <c:lblAlgn val="ctr"/>
        <c:lblOffset val="100"/>
        <c:noMultiLvlLbl val="0"/>
      </c:catAx>
      <c:valAx>
        <c:axId val="12887513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887360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Лист1!$A$3:$A$10</c:f>
              <c:strCache>
                <c:ptCount val="8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АДМИНИСТРАТИВНАЯ И СОПУТСТВУЮЩИЕ ДОПОЛНИТЕЛЬНЫЕ УСЛУГИ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ОБЕСПЕЧЕНИЕ ЭЛЕКТРИЧЕСКОЙ ЭНЕРГИЕЙ, ГАЗОМ И ПАРОМКОНДИЦИОНИРОВАНИЕ ВОЗДУХА</c:v>
                </c:pt>
                <c:pt idx="5">
                  <c:v>ОБРАБАТЫВАЮЩИЕ ПРОИЗВОДСТВА</c:v>
                </c:pt>
                <c:pt idx="6">
                  <c:v>ОБРАЗОВАНИЕ</c:v>
                </c:pt>
                <c:pt idx="7">
                  <c:v>ТОРГОВЛЯ ОПТОВАЯ И РОЗНИЧНАЯРЕМОНТ АВТОТРАНСПОРТНЫХ СРЕДСТВ И МОТОЦИКЛОВ</c:v>
                </c:pt>
              </c:strCache>
            </c:strRef>
          </c:cat>
          <c:val>
            <c:numRef>
              <c:f>Лист1!$B$3:$B$10</c:f>
              <c:numCache>
                <c:formatCode>General</c:formatCode>
                <c:ptCount val="8"/>
                <c:pt idx="0">
                  <c:v>8</c:v>
                </c:pt>
                <c:pt idx="1">
                  <c:v>3</c:v>
                </c:pt>
                <c:pt idx="2">
                  <c:v>18</c:v>
                </c:pt>
                <c:pt idx="3">
                  <c:v>1</c:v>
                </c:pt>
                <c:pt idx="4">
                  <c:v>32</c:v>
                </c:pt>
                <c:pt idx="5">
                  <c:v>19</c:v>
                </c:pt>
                <c:pt idx="6">
                  <c:v>6</c:v>
                </c:pt>
                <c:pt idx="7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227392"/>
        <c:axId val="129233280"/>
      </c:barChart>
      <c:catAx>
        <c:axId val="1292273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129233280"/>
        <c:crosses val="autoZero"/>
        <c:auto val="0"/>
        <c:lblAlgn val="l"/>
        <c:lblOffset val="100"/>
        <c:noMultiLvlLbl val="0"/>
      </c:catAx>
      <c:valAx>
        <c:axId val="12923328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9227392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</c:v>
                </c:pt>
                <c:pt idx="1">
                  <c:v>16</c:v>
                </c:pt>
                <c:pt idx="2">
                  <c:v>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29266432"/>
        <c:axId val="129267968"/>
      </c:lineChart>
      <c:catAx>
        <c:axId val="12926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9267968"/>
        <c:crosses val="autoZero"/>
        <c:auto val="1"/>
        <c:lblAlgn val="ctr"/>
        <c:lblOffset val="100"/>
        <c:noMultiLvlLbl val="0"/>
      </c:catAx>
      <c:valAx>
        <c:axId val="12926796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926643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193</c:v>
                </c:pt>
                <c:pt idx="1">
                  <c:v>70</c:v>
                </c:pt>
                <c:pt idx="2">
                  <c:v>103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9332352"/>
        <c:axId val="129343488"/>
      </c:lineChart>
      <c:catAx>
        <c:axId val="12933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9343488"/>
        <c:crosses val="autoZero"/>
        <c:auto val="1"/>
        <c:lblAlgn val="ctr"/>
        <c:lblOffset val="100"/>
        <c:noMultiLvlLbl val="0"/>
      </c:catAx>
      <c:valAx>
        <c:axId val="12934348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933235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829744638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699069351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140568107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713655184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1945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195</cp:revision>
  <dcterms:created xsi:type="dcterms:W3CDTF">2023-05-18T06:46:50Z</dcterms:created>
  <dcterms:modified xsi:type="dcterms:W3CDTF">2026-01-13T11:03:42Z</dcterms:modified>
</cp:coreProperties>
</file>